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0"/>
  </p:notesMasterIdLst>
  <p:sldIdLst>
    <p:sldId id="257" r:id="rId2"/>
    <p:sldId id="373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3" r:id="rId18"/>
    <p:sldId id="334" r:id="rId19"/>
    <p:sldId id="331" r:id="rId20"/>
    <p:sldId id="332" r:id="rId21"/>
    <p:sldId id="288" r:id="rId22"/>
    <p:sldId id="277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3" r:id="rId33"/>
    <p:sldId id="294" r:id="rId34"/>
    <p:sldId id="295" r:id="rId35"/>
    <p:sldId id="286" r:id="rId36"/>
    <p:sldId id="296" r:id="rId37"/>
    <p:sldId id="297" r:id="rId38"/>
    <p:sldId id="298" r:id="rId39"/>
    <p:sldId id="287" r:id="rId40"/>
    <p:sldId id="299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67" r:id="rId74"/>
    <p:sldId id="368" r:id="rId75"/>
    <p:sldId id="369" r:id="rId76"/>
    <p:sldId id="370" r:id="rId77"/>
    <p:sldId id="371" r:id="rId78"/>
    <p:sldId id="372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7" autoAdjust="0"/>
    <p:restoredTop sz="8638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74C6E1-B144-40B3-AF19-18FE75E8C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19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2 w 1722"/>
                <a:gd name="T1" fmla="*/ 61 h 66"/>
                <a:gd name="T2" fmla="*/ 1712 w 1722"/>
                <a:gd name="T3" fmla="*/ 55 h 66"/>
                <a:gd name="T4" fmla="*/ 0 w 1722"/>
                <a:gd name="T5" fmla="*/ 0 h 66"/>
                <a:gd name="T6" fmla="*/ 0 w 1722"/>
                <a:gd name="T7" fmla="*/ 43 h 66"/>
                <a:gd name="T8" fmla="*/ 1712 w 1722"/>
                <a:gd name="T9" fmla="*/ 61 h 66"/>
                <a:gd name="T10" fmla="*/ 1712 w 1722"/>
                <a:gd name="T11" fmla="*/ 6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0 w 975"/>
                <a:gd name="T1" fmla="*/ 48 h 101"/>
                <a:gd name="T2" fmla="*/ 97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0 w 975"/>
                <a:gd name="T9" fmla="*/ 48 h 101"/>
                <a:gd name="T10" fmla="*/ 97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1 w 2141"/>
                <a:gd name="T7" fmla="*/ 0 h 198"/>
                <a:gd name="T8" fmla="*/ 21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7 w 2517"/>
                <a:gd name="T1" fmla="*/ 276 h 276"/>
                <a:gd name="T2" fmla="*/ 2502 w 2517"/>
                <a:gd name="T3" fmla="*/ 204 h 276"/>
                <a:gd name="T4" fmla="*/ 2245 w 2517"/>
                <a:gd name="T5" fmla="*/ 0 h 276"/>
                <a:gd name="T6" fmla="*/ 0 w 2517"/>
                <a:gd name="T7" fmla="*/ 276 h 276"/>
                <a:gd name="T8" fmla="*/ 2167 w 2517"/>
                <a:gd name="T9" fmla="*/ 276 h 276"/>
                <a:gd name="T10" fmla="*/ 216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4 w 729"/>
                <a:gd name="T7" fmla="*/ 240 h 240"/>
                <a:gd name="T8" fmla="*/ 72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4 w 729"/>
                <a:gd name="T1" fmla="*/ 318 h 318"/>
                <a:gd name="T2" fmla="*/ 72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4 w 729"/>
                <a:gd name="T9" fmla="*/ 318 h 318"/>
                <a:gd name="T10" fmla="*/ 72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35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5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5C83-8E7F-429A-9EA5-5C287A008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8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5B308-1CBB-4105-A3F9-A3F324EB0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2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C9578-DEA7-4EBF-8419-6A089AB73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5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06937-DC28-4AE1-B3B2-5A5979BE3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3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2B43-A2BE-47BD-A0BB-5462BB26E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0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C492-6BDC-4773-9F7F-0844D819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8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3254B-67A0-40C7-9AE0-51529E4C6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5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276A3-5F74-41B7-A60D-A2DA6487D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32B4D-D9D3-4873-A0C3-816427D85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94BFC-8D0A-4FB7-BE75-47E9BD32B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0A00A-AB7D-4B0B-B7B7-031737E9D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2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2 w 1722"/>
                <a:gd name="T1" fmla="*/ 61 h 66"/>
                <a:gd name="T2" fmla="*/ 1712 w 1722"/>
                <a:gd name="T3" fmla="*/ 55 h 66"/>
                <a:gd name="T4" fmla="*/ 0 w 1722"/>
                <a:gd name="T5" fmla="*/ 0 h 66"/>
                <a:gd name="T6" fmla="*/ 0 w 1722"/>
                <a:gd name="T7" fmla="*/ 43 h 66"/>
                <a:gd name="T8" fmla="*/ 1712 w 1722"/>
                <a:gd name="T9" fmla="*/ 61 h 66"/>
                <a:gd name="T10" fmla="*/ 1712 w 1722"/>
                <a:gd name="T11" fmla="*/ 6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0 w 975"/>
                <a:gd name="T1" fmla="*/ 48 h 101"/>
                <a:gd name="T2" fmla="*/ 97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0 w 975"/>
                <a:gd name="T9" fmla="*/ 48 h 101"/>
                <a:gd name="T10" fmla="*/ 97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1 w 2141"/>
                <a:gd name="T7" fmla="*/ 0 h 198"/>
                <a:gd name="T8" fmla="*/ 21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7 w 2517"/>
                <a:gd name="T1" fmla="*/ 276 h 276"/>
                <a:gd name="T2" fmla="*/ 2502 w 2517"/>
                <a:gd name="T3" fmla="*/ 204 h 276"/>
                <a:gd name="T4" fmla="*/ 2245 w 2517"/>
                <a:gd name="T5" fmla="*/ 0 h 276"/>
                <a:gd name="T6" fmla="*/ 0 w 2517"/>
                <a:gd name="T7" fmla="*/ 276 h 276"/>
                <a:gd name="T8" fmla="*/ 2167 w 2517"/>
                <a:gd name="T9" fmla="*/ 276 h 276"/>
                <a:gd name="T10" fmla="*/ 216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4 w 729"/>
                <a:gd name="T7" fmla="*/ 240 h 240"/>
                <a:gd name="T8" fmla="*/ 72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4 w 729"/>
                <a:gd name="T1" fmla="*/ 318 h 318"/>
                <a:gd name="T2" fmla="*/ 72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4 w 729"/>
                <a:gd name="T9" fmla="*/ 318 h 318"/>
                <a:gd name="T10" fmla="*/ 72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25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0E28129-A977-4A7D-8108-54526BA23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Mastering NT Greek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008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16.  Aorist and Future Passive Verbs:  </a:t>
            </a:r>
            <a:r>
              <a:rPr lang="en-US" b="1" smtClean="0">
                <a:latin typeface="Greekth" pitchFamily="18" charset="0"/>
              </a:rPr>
              <a:t>qh / qhs </a:t>
            </a:r>
            <a:r>
              <a:rPr lang="en-US" b="1" smtClean="0">
                <a:latin typeface="Times New Roman" pitchFamily="18" charset="0"/>
              </a:rPr>
              <a:t>additives</a:t>
            </a: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2400" b="1" smtClean="0"/>
              <a:t>By Ted Hildebrandt  </a:t>
            </a:r>
            <a:r>
              <a:rPr lang="en-US" sz="2400" b="1" smtClean="0">
                <a:latin typeface="Times New Roman"/>
                <a:cs typeface="Times New Roman" pitchFamily="18" charset="0"/>
              </a:rPr>
              <a:t>©</a:t>
            </a:r>
            <a:r>
              <a:rPr lang="en-US" sz="2400" b="1" smtClean="0">
                <a:cs typeface="Times New Roman" pitchFamily="18" charset="0"/>
              </a:rPr>
              <a:t> 2003</a:t>
            </a:r>
            <a:endParaRPr lang="en-US" sz="2400" b="1" smtClean="0"/>
          </a:p>
          <a:p>
            <a:pPr eaLnBrk="1" hangingPunct="1">
              <a:defRPr/>
            </a:pPr>
            <a:r>
              <a:rPr lang="en-US" sz="24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λύσομαι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όμεθα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ῃ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εσθε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εται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ονται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8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αὕτη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ταύτης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= Relative (who, which)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ἧς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12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Active Paradigm of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was loosing, …</a:t>
            </a:r>
          </a:p>
        </p:txBody>
      </p:sp>
    </p:spTree>
    <p:extLst>
      <p:ext uri="{BB962C8B-B14F-4D97-AF65-F5344CB8AC3E}">
        <p14:creationId xmlns:p14="http://schemas.microsoft.com/office/powerpoint/2010/main" val="29958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179"/>
            <a:ext cx="83058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Middle/Passive (IM/PI)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ἐλυόμην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being loosed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Active 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0386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ἔλαβον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Middle Chant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ἐγενόμην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Aorist Stem Changes -- 8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ἔρχομαι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ἦλθον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came, went)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βλέπω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εἶδον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saw)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λέγω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εἶπον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said)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γίνομαι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ἐγενόμην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became)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γινώσκω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ἔγνων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knew)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ἔχω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ἔσχον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 I had)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λαμβάνω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ἔλαβον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took)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εὑρίσκω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εὗρον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found)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1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05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1st Aorist Active Paradigm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Learn: </a:t>
            </a:r>
            <a:r>
              <a:rPr lang="el-GR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itchFamily="18" charset="0"/>
                <a:cs typeface="Times New Roman" panose="02020603050405020304" pitchFamily="18" charset="0"/>
              </a:rPr>
              <a:t>ἔλυσα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 loosed… 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--,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1st Aorist Middle Paradigm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Learn: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l-GR" sz="4000" dirty="0" smtClean="0">
                <a:latin typeface="Times New Roman" pitchFamily="18" charset="0"/>
                <a:cs typeface="Times New Roman" panose="02020603050405020304" pitchFamily="18" charset="0"/>
              </a:rPr>
              <a:t>ἐλυσάμην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 loosed for myself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αμεθα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ασθε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31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754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3138"/>
            <a:ext cx="7772400" cy="641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smtClean="0">
                <a:latin typeface="Times New Roman" pitchFamily="18" charset="0"/>
              </a:rPr>
              <a:t>Rapping the Lord’s Prayer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οὐρανῷ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  ἐπὶ   γῆς·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as       in            heaven          also      on       earth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τὸν     ἄρτον      ἥμῶν    τὸν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the       bread            our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ἐπιούσιον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δὸς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σήμερον·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daily               give        us               today</a:t>
            </a:r>
          </a:p>
        </p:txBody>
      </p:sp>
    </p:spTree>
    <p:extLst>
      <p:ext uri="{BB962C8B-B14F-4D97-AF65-F5344CB8AC3E}">
        <p14:creationId xmlns:p14="http://schemas.microsoft.com/office/powerpoint/2010/main" val="13330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Introduction to the Aorist/Future Passives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We have covered Aorist and Future Actives and Middles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Passives use a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θη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insert (Aorist) and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θης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(Future)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Aorist Translation:  I was loosed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Translation:  I will be loosed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Introducing the Principle Parts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What are the 6 principle parts (Appendix 4)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Present: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Future: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βαλῶ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Aorist: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ἔβαλον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Perfect: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βέβληκα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 Mid/Pass.: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βέβλημαι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Aorist Pass.: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ἐβλήθην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Aorist and Future Passive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The key element is the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θη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before the secondary active endings are added: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+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ἐλυθην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Aug. + stem + Pass. insert  + Secondary Ending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was loosed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 passives add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θησ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before the M/P primary endings and no augment.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θησ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ομαι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= 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λυθήσομαι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will be loosed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543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          Aorist Passive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Singular                     Plural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1.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ἐλύθην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ἐλύθημεν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I was loosed                         We were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ἐλὐθης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ἐλύθητε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You were loosed                  You were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ἐλύθη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ἐλύθησαν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He/she/it was loosed            They were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Chant: 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ἐλύθην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Future Passive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Singular                      Plural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1.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λυθήσομαι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λυθησόμεθα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I will be loosed                We will be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λυθήσῃ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λυθήσεσθε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You will be loosed           You will be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λυθήσεται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λυθήσονται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He/she/it will be loosed  They will be loosed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Chant: 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λυθήσομαι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ομεθα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ονται</a:t>
            </a:r>
            <a:endParaRPr lang="en-US" sz="2800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Phonetic Shifts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Velars: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κ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or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becomes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χ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διωκ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ἐδιόχθην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(I was pursued)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Labials: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or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becomes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φ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λείπ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θη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ἐλείφθην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(I was left)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causes the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to drop out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γραφ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ἐγράφην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(I was written)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Phonetic Shifts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Dentals: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τ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, or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becomes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σ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πειθ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ἐπείσθην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(I was persuaded)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Sibilants: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ζ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ξ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, or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ψ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becomes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σ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δοξαζ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ἐδοξάσθην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(I was glorified)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Phonetic Shift Table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Palatals: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Labials: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Dentals: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Sibilants: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Second Aorist Passive Stems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ἀπεστάλην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ἐβλήθην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βληθήσομαι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ἐγενήθην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ἐγνώσθην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γνωσθήσομαι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ἐδιδάχθην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δύναμαι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ἠδυνήθην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ἠγέρθην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ἐγερθήσομαι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εὑρέθην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εὑρεθήσομαι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endParaRPr lang="en-US" b="1" dirty="0" smtClean="0">
              <a:latin typeface="Greek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Declension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Chantables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χάριτος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χάριτες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χαρίτων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ὀνομάτων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χάρισι(ν)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ὀνόμασι(ν)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πίστεσι(ν)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χάριτας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800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Second Aorist Passive Stems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ἠθελήθην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ἐκρίθην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κριθήσομαι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ἐλήμφθην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ἐρρέθην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ὤφθην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ὀφθήσομαι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ἐπιστεύθην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ἐπορεύθην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ἐσώθην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σωθήσομαι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Vocabulary Ch. 16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αἰών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ῶνος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age, eternity </a:t>
            </a:r>
          </a:p>
        </p:txBody>
      </p:sp>
      <p:pic>
        <p:nvPicPr>
          <p:cNvPr id="46084" name="Picture 4" descr="VocabCh1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41910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Vocabulary Ch. 16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/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one another</a:t>
            </a:r>
          </a:p>
        </p:txBody>
      </p:sp>
      <p:pic>
        <p:nvPicPr>
          <p:cNvPr id="58372" name="Picture 4" descr="VocabCh1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3810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Vocabulary Ch. 16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high priest</a:t>
            </a:r>
          </a:p>
        </p:txBody>
      </p:sp>
      <p:pic>
        <p:nvPicPr>
          <p:cNvPr id="59396" name="Picture 4" descr="VocabCh1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Vocabulary Ch. 16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γυνή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αικός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woman</a:t>
            </a:r>
          </a:p>
        </p:txBody>
      </p:sp>
      <p:pic>
        <p:nvPicPr>
          <p:cNvPr id="60420" name="Picture 4" descr="VocabCh16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Vocabulary Ch. 16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δύναμαι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I can, am able </a:t>
            </a:r>
          </a:p>
        </p:txBody>
      </p:sp>
      <p:pic>
        <p:nvPicPr>
          <p:cNvPr id="49156" name="Picture 4" descr="VocabCh16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36671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Vocabulary Ch. 16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nation </a:t>
            </a:r>
          </a:p>
        </p:txBody>
      </p:sp>
      <p:pic>
        <p:nvPicPr>
          <p:cNvPr id="61444" name="Picture 4" descr="VocabCh16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286000"/>
            <a:ext cx="410527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Vocabulary Ch. 16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as great as </a:t>
            </a:r>
          </a:p>
        </p:txBody>
      </p:sp>
      <p:pic>
        <p:nvPicPr>
          <p:cNvPr id="62468" name="Picture 4" descr="VocabCh16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76475"/>
            <a:ext cx="42005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Vocabulary Ch. 16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πόλις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city </a:t>
            </a:r>
          </a:p>
        </p:txBody>
      </p:sp>
      <p:pic>
        <p:nvPicPr>
          <p:cNvPr id="63492" name="Picture 4" descr="VocabCh16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Vocabulary Ch. 16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                                                 and,</a:t>
            </a:r>
            <a:r>
              <a:rPr lang="en-US" sz="3200" b="1" dirty="0" smtClean="0"/>
              <a:t> and so </a:t>
            </a:r>
          </a:p>
        </p:txBody>
      </p:sp>
      <p:pic>
        <p:nvPicPr>
          <p:cNvPr id="51204" name="Picture 4" descr="VocabCh16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47244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λύω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λύομεν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λύεις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λύετε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λύουσι(ν) 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Vocabulary Ch. 16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χείρ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χειρός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hand </a:t>
            </a:r>
          </a:p>
        </p:txBody>
      </p:sp>
      <p:pic>
        <p:nvPicPr>
          <p:cNvPr id="64516" name="Picture 4" descr="VocabCh16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304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Quick Vocabulary Review</a:t>
            </a:r>
          </a:p>
        </p:txBody>
      </p:sp>
    </p:spTree>
    <p:extLst>
      <p:ext uri="{BB962C8B-B14F-4D97-AF65-F5344CB8AC3E}">
        <p14:creationId xmlns:p14="http://schemas.microsoft.com/office/powerpoint/2010/main" val="5053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2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The "is" verb PAI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ἐσμέν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εἶ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ἐστέ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εἰσί(ν)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733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23355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2038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2042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5199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982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390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8442"/>
            <a:ext cx="7772400" cy="769441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ἦσαν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251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75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7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29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5142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550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7207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758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12097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41207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6196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b="1" dirty="0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Singular                          Plural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ἐγώ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σύ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ἡμεῖς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ἡμῶν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μοι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ἡμῖν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ἡμάς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αὐτη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30793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15421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17963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06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40462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42426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 take up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28795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  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3012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16351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379"/>
            <a:ext cx="83820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ονται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loosed/am being loosed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426867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λύσουσι(ν)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 this one</a:t>
            </a:r>
          </a:p>
        </p:txBody>
      </p:sp>
    </p:spTree>
    <p:extLst>
      <p:ext uri="{BB962C8B-B14F-4D97-AF65-F5344CB8AC3E}">
        <p14:creationId xmlns:p14="http://schemas.microsoft.com/office/powerpoint/2010/main" val="13012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514</TotalTime>
  <Words>1797</Words>
  <Application>Microsoft Office PowerPoint</Application>
  <PresentationFormat>On-screen Show (4:3)</PresentationFormat>
  <Paragraphs>551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Beam</vt:lpstr>
      <vt:lpstr>Mastering NT Greek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Second Aorist Active Chant</vt:lpstr>
      <vt:lpstr>Second Aorist Middle Chant</vt:lpstr>
      <vt:lpstr>Aorist Stem Changes -- 8 to know</vt:lpstr>
      <vt:lpstr>1st Aorist Active Paradigm </vt:lpstr>
      <vt:lpstr>1st Aorist Middle Paradigm </vt:lpstr>
      <vt:lpstr>Rapping the Lord’s Prayer</vt:lpstr>
      <vt:lpstr>Rapping the Lord’s Prayer</vt:lpstr>
      <vt:lpstr>Introduction to the Aorist/Future Passives</vt:lpstr>
      <vt:lpstr>Introducing the Principle Parts</vt:lpstr>
      <vt:lpstr>Aorist and Future Passive</vt:lpstr>
      <vt:lpstr>          Aorist Passive </vt:lpstr>
      <vt:lpstr>Future Passive</vt:lpstr>
      <vt:lpstr>Phonetic Shifts</vt:lpstr>
      <vt:lpstr>Phonetic Shifts</vt:lpstr>
      <vt:lpstr>Phonetic Shift Table</vt:lpstr>
      <vt:lpstr>Second Aorist Passive Stems</vt:lpstr>
      <vt:lpstr>Second Aorist Passive Stems</vt:lpstr>
      <vt:lpstr>Vocabulary Ch. 16</vt:lpstr>
      <vt:lpstr>Vocabulary Ch. 16</vt:lpstr>
      <vt:lpstr>Vocabulary Ch. 16</vt:lpstr>
      <vt:lpstr>Vocabulary Ch. 16</vt:lpstr>
      <vt:lpstr>Vocabulary Ch. 16</vt:lpstr>
      <vt:lpstr>Vocabulary Ch. 16 </vt:lpstr>
      <vt:lpstr>Vocabulary Ch. 16</vt:lpstr>
      <vt:lpstr>Vocabulary Ch. 16</vt:lpstr>
      <vt:lpstr>Vocabulary Ch. 16</vt:lpstr>
      <vt:lpstr>Vocabulary Ch. 16 </vt:lpstr>
      <vt:lpstr>Quick 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Chapter 14  Vocabulary</vt:lpstr>
      <vt:lpstr>Chapter 14 Vocabulary</vt:lpstr>
      <vt:lpstr> Chapter 15  Vocabulary</vt:lpstr>
      <vt:lpstr>Chapter 15  Vocabulary</vt:lpstr>
    </vt:vector>
  </TitlesOfParts>
  <Company>Gordon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</dc:creator>
  <cp:lastModifiedBy>User</cp:lastModifiedBy>
  <cp:revision>29</cp:revision>
  <dcterms:created xsi:type="dcterms:W3CDTF">2003-11-03T13:08:49Z</dcterms:created>
  <dcterms:modified xsi:type="dcterms:W3CDTF">2015-11-16T16:25:05Z</dcterms:modified>
</cp:coreProperties>
</file>